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sldIdLst>
    <p:sldId id="256" r:id="rId2"/>
    <p:sldId id="274" r:id="rId3"/>
    <p:sldId id="270" r:id="rId4"/>
    <p:sldId id="257" r:id="rId5"/>
    <p:sldId id="258" r:id="rId6"/>
    <p:sldId id="260" r:id="rId7"/>
    <p:sldId id="261" r:id="rId8"/>
    <p:sldId id="262" r:id="rId9"/>
    <p:sldId id="300" r:id="rId10"/>
    <p:sldId id="263" r:id="rId11"/>
    <p:sldId id="259" r:id="rId12"/>
    <p:sldId id="264" r:id="rId13"/>
    <p:sldId id="265" r:id="rId14"/>
    <p:sldId id="266" r:id="rId15"/>
    <p:sldId id="267" r:id="rId16"/>
    <p:sldId id="268" r:id="rId17"/>
    <p:sldId id="282" r:id="rId18"/>
    <p:sldId id="285" r:id="rId19"/>
    <p:sldId id="275" r:id="rId20"/>
    <p:sldId id="276" r:id="rId21"/>
    <p:sldId id="288" r:id="rId22"/>
    <p:sldId id="291" r:id="rId23"/>
    <p:sldId id="289" r:id="rId24"/>
    <p:sldId id="297" r:id="rId25"/>
    <p:sldId id="292" r:id="rId26"/>
    <p:sldId id="293" r:id="rId27"/>
    <p:sldId id="296" r:id="rId28"/>
    <p:sldId id="298" r:id="rId29"/>
    <p:sldId id="295" r:id="rId30"/>
    <p:sldId id="294" r:id="rId31"/>
    <p:sldId id="302" r:id="rId32"/>
    <p:sldId id="290" r:id="rId33"/>
    <p:sldId id="299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00FF"/>
    <a:srgbClr val="990099"/>
    <a:srgbClr val="0066FF"/>
    <a:srgbClr val="009900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28600" y="228600"/>
            <a:ext cx="8915400" cy="6527800"/>
            <a:chOff x="144" y="144"/>
            <a:chExt cx="5616" cy="4112"/>
          </a:xfrm>
        </p:grpSpPr>
        <p:sp>
          <p:nvSpPr>
            <p:cNvPr id="5" name="Freeform 7"/>
            <p:cNvSpPr>
              <a:spLocks/>
            </p:cNvSpPr>
            <p:nvPr userDrawn="1"/>
          </p:nvSpPr>
          <p:spPr bwMode="auto">
            <a:xfrm>
              <a:off x="144" y="144"/>
              <a:ext cx="5376" cy="3488"/>
            </a:xfrm>
            <a:custGeom>
              <a:avLst/>
              <a:gdLst/>
              <a:ahLst/>
              <a:cxnLst>
                <a:cxn ang="0">
                  <a:pos x="0" y="2976"/>
                </a:cxn>
                <a:cxn ang="0">
                  <a:pos x="432" y="2208"/>
                </a:cxn>
                <a:cxn ang="0">
                  <a:pos x="960" y="2832"/>
                </a:cxn>
                <a:cxn ang="0">
                  <a:pos x="5040" y="0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9525">
              <a:solidFill>
                <a:srgbClr val="CC6600"/>
              </a:solidFill>
              <a:round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6600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8"/>
            <p:cNvSpPr>
              <a:spLocks/>
            </p:cNvSpPr>
            <p:nvPr userDrawn="1"/>
          </p:nvSpPr>
          <p:spPr bwMode="auto">
            <a:xfrm>
              <a:off x="288" y="336"/>
              <a:ext cx="5424" cy="3488"/>
            </a:xfrm>
            <a:custGeom>
              <a:avLst/>
              <a:gdLst/>
              <a:ahLst/>
              <a:cxnLst>
                <a:cxn ang="0">
                  <a:pos x="0" y="2976"/>
                </a:cxn>
                <a:cxn ang="0">
                  <a:pos x="432" y="2208"/>
                </a:cxn>
                <a:cxn ang="0">
                  <a:pos x="960" y="2832"/>
                </a:cxn>
                <a:cxn ang="0">
                  <a:pos x="5040" y="0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9525">
              <a:solidFill>
                <a:srgbClr val="987342"/>
              </a:solidFill>
              <a:round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87342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9"/>
            <p:cNvSpPr>
              <a:spLocks/>
            </p:cNvSpPr>
            <p:nvPr userDrawn="1"/>
          </p:nvSpPr>
          <p:spPr bwMode="auto">
            <a:xfrm>
              <a:off x="432" y="672"/>
              <a:ext cx="5328" cy="3344"/>
            </a:xfrm>
            <a:custGeom>
              <a:avLst/>
              <a:gdLst/>
              <a:ahLst/>
              <a:cxnLst>
                <a:cxn ang="0">
                  <a:pos x="0" y="2976"/>
                </a:cxn>
                <a:cxn ang="0">
                  <a:pos x="432" y="2208"/>
                </a:cxn>
                <a:cxn ang="0">
                  <a:pos x="960" y="2832"/>
                </a:cxn>
                <a:cxn ang="0">
                  <a:pos x="5040" y="0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25400">
              <a:solidFill>
                <a:srgbClr val="9E9A00"/>
              </a:solidFill>
              <a:round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E9A00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0"/>
            <p:cNvSpPr>
              <a:spLocks/>
            </p:cNvSpPr>
            <p:nvPr userDrawn="1"/>
          </p:nvSpPr>
          <p:spPr bwMode="auto">
            <a:xfrm>
              <a:off x="672" y="1056"/>
              <a:ext cx="5040" cy="3200"/>
            </a:xfrm>
            <a:custGeom>
              <a:avLst/>
              <a:gdLst/>
              <a:ahLst/>
              <a:cxnLst>
                <a:cxn ang="0">
                  <a:pos x="0" y="2976"/>
                </a:cxn>
                <a:cxn ang="0">
                  <a:pos x="432" y="2208"/>
                </a:cxn>
                <a:cxn ang="0">
                  <a:pos x="960" y="2832"/>
                </a:cxn>
                <a:cxn ang="0">
                  <a:pos x="5040" y="0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25400">
              <a:solidFill>
                <a:srgbClr val="BCB800"/>
              </a:solidFill>
              <a:round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BCB800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533400" y="1295400"/>
            <a:ext cx="8077200" cy="3352800"/>
          </a:xfrm>
          <a:prstGeom prst="roundRect">
            <a:avLst>
              <a:gd name="adj" fmla="val 9755"/>
            </a:avLst>
          </a:prstGeom>
          <a:solidFill>
            <a:srgbClr val="FFFF99">
              <a:alpha val="58000"/>
            </a:srgbClr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0" name="Picture 22" descr="2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6600" y="4800600"/>
            <a:ext cx="1371600" cy="1309688"/>
          </a:xfrm>
          <a:prstGeom prst="rect">
            <a:avLst/>
          </a:prstGeom>
          <a:noFill/>
          <a:effectLst>
            <a:outerShdw dist="141990" dir="618291" algn="ctr" rotWithShape="0">
              <a:srgbClr val="777777">
                <a:alpha val="50000"/>
              </a:srgbClr>
            </a:outerShdw>
          </a:effectLst>
        </p:spPr>
      </p:pic>
      <p:pic>
        <p:nvPicPr>
          <p:cNvPr id="11" name="Picture 25" descr="4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3352800"/>
            <a:ext cx="29051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4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95400" y="3733800"/>
            <a:ext cx="6400800" cy="7620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16764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2" name="Rectangle 1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437F-8B47-484E-939B-668E986B4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2F1A8-624B-4DD4-B502-F3D0475FF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BA74B-B38D-4151-8658-247779A7D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8540750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1625" y="3925888"/>
            <a:ext cx="8540750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D96DF-027E-4796-AF1F-F1D4384C7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CB7B4-E182-4C1E-BDC8-63118F918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2761A-C728-4C54-B27D-3C7170009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DCC52-55C1-45A6-AA04-98D9573C0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C1BFA-F997-42B9-A0C6-C450A9B42D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72B6D-6445-46F0-B27B-6BA3CB981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747E0-6B41-436E-AB36-B9E191433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2ACD0-7680-48E7-90FB-77249FA2F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3D278-42F2-4A7E-A11A-0C45954D9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AutoShape 12" descr="Почтовая бумага"/>
          <p:cNvSpPr>
            <a:spLocks noChangeArrowheads="1"/>
          </p:cNvSpPr>
          <p:nvPr/>
        </p:nvSpPr>
        <p:spPr bwMode="auto">
          <a:xfrm>
            <a:off x="228600" y="228600"/>
            <a:ext cx="8686800" cy="6477000"/>
          </a:xfrm>
          <a:prstGeom prst="roundRect">
            <a:avLst>
              <a:gd name="adj" fmla="val 8213"/>
            </a:avLst>
          </a:prstGeom>
          <a:blipFill dpi="0" rotWithShape="1">
            <a:blip r:embed="rId15" cstate="print">
              <a:alphaModFix amt="47000"/>
            </a:blip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3A790C6-AB6E-49F0-9D5B-BC318E013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7" name="Picture 13" descr="223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152400" y="152400"/>
            <a:ext cx="1066800" cy="1019175"/>
          </a:xfrm>
          <a:prstGeom prst="rect">
            <a:avLst/>
          </a:prstGeom>
          <a:noFill/>
          <a:effectLst>
            <a:outerShdw dist="141990" dir="618291" algn="ctr" rotWithShape="0">
              <a:srgbClr val="777777">
                <a:alpha val="50000"/>
              </a:srgbClr>
            </a:outerShdw>
          </a:effectLst>
        </p:spPr>
      </p:pic>
      <p:sp>
        <p:nvSpPr>
          <p:cNvPr id="103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274638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2" r:id="rId12"/>
    <p:sldLayoutId id="214748389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hyperlink" Target="http://www.best-animation.ru/lanim/cveti/47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gif"/><Relationship Id="rId4" Type="http://schemas.openxmlformats.org/officeDocument/2006/relationships/hyperlink" Target="http://i039.radikal.ru/0806/2e/105d154373cf.gi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8525" cy="2552700"/>
          </a:xfrm>
        </p:spPr>
        <p:txBody>
          <a:bodyPr/>
          <a:lstStyle/>
          <a:p>
            <a:r>
              <a:rPr lang="ru-RU" sz="4000" b="1" i="1" smtClean="0">
                <a:solidFill>
                  <a:srgbClr val="FF0000"/>
                </a:solidFill>
              </a:rPr>
              <a:t>Организация исследовательской деятельности  учащихся начальных классов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072066" y="3929066"/>
            <a:ext cx="3555995" cy="231298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начальных классов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высшей квалификационной категории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Смирнова О. А.;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начальных классов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первой категории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Астраханцева С. В.</a:t>
            </a:r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228600"/>
            <a:ext cx="7870825" cy="1143000"/>
          </a:xfrm>
        </p:spPr>
        <p:txBody>
          <a:bodyPr/>
          <a:lstStyle/>
          <a:p>
            <a:r>
              <a:rPr lang="ru-RU" b="1" i="1" smtClean="0">
                <a:solidFill>
                  <a:srgbClr val="009900"/>
                </a:solidFill>
              </a:rPr>
              <a:t>Подумать самостоятельно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8540750" cy="2174875"/>
          </a:xfrm>
        </p:spPr>
        <p:txBody>
          <a:bodyPr/>
          <a:lstStyle/>
          <a:p>
            <a:r>
              <a:rPr lang="ru-RU" sz="2400" smtClean="0"/>
              <a:t>Что я знаю об этом?</a:t>
            </a:r>
          </a:p>
          <a:p>
            <a:r>
              <a:rPr lang="ru-RU" sz="2400" smtClean="0"/>
              <a:t>Какие суждения я могу высказать по этому поводу?</a:t>
            </a:r>
          </a:p>
          <a:p>
            <a:r>
              <a:rPr lang="ru-RU" sz="2400" smtClean="0"/>
              <a:t>Какие я могу сделать выводы и умозаключения из того, что мне уже известно о предмете моего исследования?</a:t>
            </a:r>
          </a:p>
        </p:txBody>
      </p:sp>
      <p:pic>
        <p:nvPicPr>
          <p:cNvPr id="14340" name="Picture 8" descr="Изображение 06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bright="-6000" contrast="54000"/>
          </a:blip>
          <a:srcRect/>
          <a:stretch>
            <a:fillRect/>
          </a:stretch>
        </p:blipFill>
        <p:spPr>
          <a:xfrm>
            <a:off x="3051175" y="3925888"/>
            <a:ext cx="3041650" cy="2173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228600"/>
            <a:ext cx="7583487" cy="1143000"/>
          </a:xfrm>
        </p:spPr>
        <p:txBody>
          <a:bodyPr/>
          <a:lstStyle/>
          <a:p>
            <a:r>
              <a:rPr lang="ru-RU" b="1" i="1" smtClean="0">
                <a:solidFill>
                  <a:srgbClr val="990000"/>
                </a:solidFill>
              </a:rPr>
              <a:t>Посмотреть книги о том, что исследуешь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8540750" cy="2174875"/>
          </a:xfrm>
        </p:spPr>
        <p:txBody>
          <a:bodyPr/>
          <a:lstStyle/>
          <a:p>
            <a:r>
              <a:rPr lang="ru-RU" sz="2800" smtClean="0"/>
              <a:t>Начать работу нужно с энциклопедий и справочников. Информация в них выстроена по принципу: «Кратко, точно, доступно обо всём».</a:t>
            </a:r>
          </a:p>
        </p:txBody>
      </p:sp>
      <p:pic>
        <p:nvPicPr>
          <p:cNvPr id="15364" name="Picture 6" descr="Изображение 06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contrast="42000"/>
          </a:blip>
          <a:srcRect/>
          <a:stretch>
            <a:fillRect/>
          </a:stretch>
        </p:blipFill>
        <p:spPr>
          <a:xfrm>
            <a:off x="755650" y="3141663"/>
            <a:ext cx="7704138" cy="3382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7450" y="260350"/>
            <a:ext cx="7956550" cy="908050"/>
          </a:xfrm>
        </p:spPr>
        <p:txBody>
          <a:bodyPr/>
          <a:lstStyle/>
          <a:p>
            <a:r>
              <a:rPr lang="ru-RU" b="1" i="1" smtClean="0">
                <a:solidFill>
                  <a:srgbClr val="FF9900"/>
                </a:solidFill>
              </a:rPr>
              <a:t>Спросить у других людей</a:t>
            </a:r>
          </a:p>
        </p:txBody>
      </p:sp>
      <p:sp>
        <p:nvSpPr>
          <p:cNvPr id="16387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981075"/>
            <a:ext cx="8540750" cy="2792413"/>
          </a:xfrm>
        </p:spPr>
        <p:txBody>
          <a:bodyPr/>
          <a:lstStyle/>
          <a:p>
            <a:r>
              <a:rPr lang="ru-RU" sz="2800" smtClean="0"/>
              <a:t>Людей, с которыми следует побеседовать о предмете исследования, можно условно поделить на две группы: специалисты и неспециалисты.</a:t>
            </a:r>
          </a:p>
        </p:txBody>
      </p:sp>
      <p:pic>
        <p:nvPicPr>
          <p:cNvPr id="16388" name="Picture 6" descr="Изображение 06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bright="-6000" contrast="48000"/>
          </a:blip>
          <a:srcRect/>
          <a:stretch>
            <a:fillRect/>
          </a:stretch>
        </p:blipFill>
        <p:spPr>
          <a:xfrm>
            <a:off x="755650" y="3141663"/>
            <a:ext cx="7561263" cy="3382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620713"/>
            <a:ext cx="7532687" cy="1143000"/>
          </a:xfrm>
        </p:spPr>
        <p:txBody>
          <a:bodyPr/>
          <a:lstStyle/>
          <a:p>
            <a:r>
              <a:rPr lang="ru-RU" b="1" i="1" smtClean="0">
                <a:solidFill>
                  <a:srgbClr val="FF00FF"/>
                </a:solidFill>
              </a:rPr>
              <a:t>Познакомиться с кино- и телефильмами по теме исследования</a:t>
            </a:r>
          </a:p>
        </p:txBody>
      </p:sp>
      <p:sp>
        <p:nvSpPr>
          <p:cNvPr id="17411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2276475"/>
            <a:ext cx="8374063" cy="8651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smtClean="0"/>
              <a:t>Фильмы бывают: научные, научно-популярные, документальные, художественные. Они настоящий клад для исследователя.</a:t>
            </a:r>
          </a:p>
        </p:txBody>
      </p:sp>
      <p:pic>
        <p:nvPicPr>
          <p:cNvPr id="17412" name="Picture 6" descr="Изображение 06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contrast="18000"/>
          </a:blip>
          <a:srcRect/>
          <a:stretch>
            <a:fillRect/>
          </a:stretch>
        </p:blipFill>
        <p:spPr>
          <a:xfrm>
            <a:off x="900113" y="3213100"/>
            <a:ext cx="7488237" cy="32400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228600"/>
            <a:ext cx="7583487" cy="752475"/>
          </a:xfrm>
        </p:spPr>
        <p:txBody>
          <a:bodyPr/>
          <a:lstStyle/>
          <a:p>
            <a:r>
              <a:rPr lang="ru-RU" b="1" i="1" smtClean="0">
                <a:solidFill>
                  <a:srgbClr val="990099"/>
                </a:solidFill>
              </a:rPr>
              <a:t>Обратиться к компьютеру</a:t>
            </a:r>
          </a:p>
        </p:txBody>
      </p:sp>
      <p:sp>
        <p:nvSpPr>
          <p:cNvPr id="18435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1125538"/>
            <a:ext cx="8540750" cy="2174875"/>
          </a:xfrm>
        </p:spPr>
        <p:txBody>
          <a:bodyPr/>
          <a:lstStyle/>
          <a:p>
            <a:r>
              <a:rPr lang="ru-RU" sz="2800" smtClean="0"/>
              <a:t>Сегодня ни один учёный не работает без компьютера – верного помощника современного исследователя. Это и Интернет и различная информация на компакт-дисках.</a:t>
            </a:r>
          </a:p>
        </p:txBody>
      </p:sp>
      <p:pic>
        <p:nvPicPr>
          <p:cNvPr id="18436" name="Picture 6" descr="Изображение 06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contrast="30000"/>
          </a:blip>
          <a:srcRect/>
          <a:stretch>
            <a:fillRect/>
          </a:stretch>
        </p:blipFill>
        <p:spPr>
          <a:xfrm>
            <a:off x="827088" y="3068638"/>
            <a:ext cx="7632700" cy="3455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896938"/>
          </a:xfrm>
        </p:spPr>
        <p:txBody>
          <a:bodyPr/>
          <a:lstStyle/>
          <a:p>
            <a:r>
              <a:rPr lang="ru-RU" b="1" i="1" smtClean="0">
                <a:solidFill>
                  <a:srgbClr val="0066FF"/>
                </a:solidFill>
              </a:rPr>
              <a:t>Понаблюдать</a:t>
            </a:r>
          </a:p>
        </p:txBody>
      </p:sp>
      <p:sp>
        <p:nvSpPr>
          <p:cNvPr id="19459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03250" y="1052513"/>
            <a:ext cx="8540750" cy="21748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/>
              <a:t>Интересный и доступный способ добычи новых знаний – наблюдение. Для наблюдений человек создал множество приспособлений: простые лупы, бинокли, подзорные трубы, телескопы, микроскопы, приборы ночного видения. Всё это можно использовать в исследованиях. </a:t>
            </a:r>
          </a:p>
        </p:txBody>
      </p:sp>
      <p:pic>
        <p:nvPicPr>
          <p:cNvPr id="19460" name="Picture 6" descr="Изображение 06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contrast="36000"/>
          </a:blip>
          <a:srcRect/>
          <a:stretch>
            <a:fillRect/>
          </a:stretch>
        </p:blipFill>
        <p:spPr>
          <a:xfrm>
            <a:off x="900113" y="3284538"/>
            <a:ext cx="7559675" cy="33131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228600"/>
            <a:ext cx="7583487" cy="896938"/>
          </a:xfrm>
        </p:spPr>
        <p:txBody>
          <a:bodyPr/>
          <a:lstStyle/>
          <a:p>
            <a:r>
              <a:rPr lang="ru-RU" b="1" i="1" smtClean="0">
                <a:solidFill>
                  <a:srgbClr val="009900"/>
                </a:solidFill>
              </a:rPr>
              <a:t>Провести эксперимент</a:t>
            </a:r>
          </a:p>
        </p:txBody>
      </p:sp>
      <p:sp>
        <p:nvSpPr>
          <p:cNvPr id="20483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196975"/>
            <a:ext cx="8936038" cy="2174875"/>
          </a:xfrm>
        </p:spPr>
        <p:txBody>
          <a:bodyPr/>
          <a:lstStyle/>
          <a:p>
            <a:r>
              <a:rPr lang="ru-RU" sz="2400" smtClean="0"/>
              <a:t>Эксперимент (от латинского слова </a:t>
            </a:r>
            <a:r>
              <a:rPr lang="en-US" sz="2400" smtClean="0"/>
              <a:t>experimentum) –</a:t>
            </a:r>
            <a:r>
              <a:rPr lang="ru-RU" sz="2400" smtClean="0"/>
              <a:t> проба, опыт. Это самый главный метод познания в большинстве наук. Провести эксперимент – значит выполнить какие-то действия с предметом исследования и определить, что изменилось в ходе эксперимента.</a:t>
            </a:r>
          </a:p>
        </p:txBody>
      </p:sp>
      <p:pic>
        <p:nvPicPr>
          <p:cNvPr id="20484" name="Picture 6" descr="Изображение 06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contrast="18000"/>
          </a:blip>
          <a:srcRect/>
          <a:stretch>
            <a:fillRect/>
          </a:stretch>
        </p:blipFill>
        <p:spPr>
          <a:xfrm>
            <a:off x="3090863" y="3925888"/>
            <a:ext cx="2962275" cy="2173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smtClean="0">
                <a:solidFill>
                  <a:srgbClr val="FF0000"/>
                </a:solidFill>
              </a:rPr>
              <a:t>Систематизация информации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ru-RU" sz="2800" dirty="0" smtClean="0"/>
              <a:t>     Направление – «Живая природа», область знаний – «Окружающий мир», «Кто такие птицы?»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Где живёт?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Чем питается?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Основные особенности: тип; класс; отряд; семейство; род; вид.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Поведение.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Кто главные враги.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smtClean="0">
                <a:solidFill>
                  <a:srgbClr val="FF0000"/>
                </a:solidFill>
              </a:rPr>
              <a:t>Систематизация информации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ru-RU" sz="2800" dirty="0" smtClean="0"/>
              <a:t>     Направление – «Устное народное творчество», тема – «Народная песня»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Название.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История создания песни.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smtClean="0"/>
              <a:t>Сюжет песни.</a:t>
            </a:r>
          </a:p>
          <a:p>
            <a:pPr marL="609600" indent="-609600">
              <a:buFontTx/>
              <a:buAutoNum type="arabicPeriod"/>
            </a:pPr>
            <a:r>
              <a:rPr lang="ru-RU" sz="2800" dirty="0" err="1" smtClean="0"/>
              <a:t>Инсценирование</a:t>
            </a:r>
            <a:r>
              <a:rPr lang="ru-RU" sz="2800" dirty="0" smtClean="0"/>
              <a:t> песни.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274638"/>
            <a:ext cx="7786687" cy="1143000"/>
          </a:xfrm>
        </p:spPr>
        <p:txBody>
          <a:bodyPr/>
          <a:lstStyle/>
          <a:p>
            <a:r>
              <a:rPr lang="ru-RU" sz="4000" b="1" i="1" smtClean="0">
                <a:solidFill>
                  <a:srgbClr val="FF0000"/>
                </a:solidFill>
              </a:rPr>
              <a:t>Подготовка к защите исследовательской работы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1. Выделить из текста основные понятия и дать им определения.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2. Классифицировать (разбить на группы) основные предметы, процессы, явления и события.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3. Выявить и обозначить все замеченные тобой парадоксы.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4. Выстроить по порядку (ранжировать) основные идеи.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5. Предложить примеры, сравнения и сопоставления.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6. Сделать выводы и умозаключения.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7. Указать возможные пути дальнейшего изучения.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8. Подготовить текст сообщения.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9. Приготовить рисунки, схемы, чертежи и макеты.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10. Приготовиться к ответам на вопросы.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ag00317_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15206" y="4410051"/>
            <a:ext cx="1710089" cy="2447949"/>
          </a:xfrm>
          <a:noFill/>
        </p:spPr>
      </p:pic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3" name="Text Box 12"/>
          <p:cNvSpPr txBox="1">
            <a:spLocks noChangeArrowheads="1"/>
          </p:cNvSpPr>
          <p:nvPr/>
        </p:nvSpPr>
        <p:spPr bwMode="auto">
          <a:xfrm>
            <a:off x="1071538" y="500042"/>
            <a:ext cx="7858180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66FF"/>
                </a:solidFill>
              </a:rPr>
              <a:t>  </a:t>
            </a:r>
            <a:r>
              <a:rPr lang="ru-RU" sz="2400" b="1" dirty="0"/>
              <a:t>Исследовательская деятельность </a:t>
            </a:r>
            <a:r>
              <a:rPr lang="ru-RU" sz="2400" dirty="0"/>
              <a:t>- это специально организованная, познавательная творческая деятельность учащихся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dirty="0"/>
              <a:t>Главная цель исследовательского обучения </a:t>
            </a:r>
            <a:r>
              <a:rPr lang="ru-RU" sz="2400" dirty="0"/>
              <a:t>– стимулировать развитие интеллектуально-творческого потенциала младших школьников через развитие и совершенствование исследовательских способностей и навыков исследовательского поведения, создание условий для формирования и развития исследовательских умений младших школьников. 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ru-RU" sz="2400" dirty="0">
              <a:solidFill>
                <a:srgbClr val="0066FF"/>
              </a:solidFill>
            </a:endParaRPr>
          </a:p>
          <a:p>
            <a:pPr algn="ctr">
              <a:spcBef>
                <a:spcPct val="50000"/>
              </a:spcBef>
            </a:pPr>
            <a:endParaRPr lang="ru-RU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От чего зависит успех</a:t>
            </a:r>
          </a:p>
        </p:txBody>
      </p:sp>
      <p:sp>
        <p:nvSpPr>
          <p:cNvPr id="1597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196975"/>
            <a:ext cx="8540750" cy="5472113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  <a:defRPr/>
            </a:pPr>
            <a:r>
              <a:rPr lang="ru-RU" sz="2400" dirty="0" smtClean="0"/>
              <a:t> </a:t>
            </a:r>
            <a:r>
              <a:rPr lang="ru-RU" sz="2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Несколько правил для учащихся, занимающихся исследовательской деятельностью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endParaRPr lang="ru-RU" sz="2400" dirty="0" smtClean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Не ограничивай собственных исследований, дай себе волю понять реальность, которая тебя окружает.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Действуя, не бойся совершить ошибку.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Будь достаточно смел, чтобы принять решение.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Приняв решение, действуй уверенно и без сомнений.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Сосредоточься и вложи в исследование всю свою энергию и силу.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Внимательно анализируй факты и не делай поспешных выводов (они часто бывают неверными).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3152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Результат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По окончанию начальной школы  учащиеся      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должны  знать</a:t>
            </a:r>
            <a:r>
              <a:rPr lang="ru-RU" sz="18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: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структуру учебно-исследовательской деятельности учащихся;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основное отличие цели и задач учебно-исследовательской работы; объекта и предмета исследования;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структуру речевых конструкций гипотезы исследования;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основные информационные источники поиска необходимой информации;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способы обработки и презентации результатов.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должны уметь</a:t>
            </a:r>
            <a:r>
              <a:rPr lang="ru-RU" sz="18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: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разделять учебно-исследовательскую деятельность на этапы;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организовывать деятельность по реализации учебно-исследовательских проектов;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выдвигать гипотезы, осуществлять их проверку;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планировать учебно-исследовательскую деятельность;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пользоваться библиотечными специальными справочниками, энциклопедиями и научной литературой.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все фото\фотографии\IMG_25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000108"/>
            <a:ext cx="2723554" cy="250033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1071546"/>
            <a:ext cx="288499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D:\все фото\фотографии\IMG_2600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3786190"/>
            <a:ext cx="285752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email"/>
          <a:srcRect r="-1174"/>
          <a:stretch>
            <a:fillRect/>
          </a:stretch>
        </p:blipFill>
        <p:spPr bwMode="auto">
          <a:xfrm>
            <a:off x="5072066" y="3857628"/>
            <a:ext cx="2901596" cy="2727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71600" y="274638"/>
            <a:ext cx="73152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Наша работа</a:t>
            </a:r>
            <a:endParaRPr kumimoji="0" lang="ru-RU" sz="44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78" y="3214686"/>
            <a:ext cx="2857520" cy="214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Учебная поисковая деятельность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5059" name="Picture 3" descr="E:\фото 1\Новая папка\P10104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2571744"/>
            <a:ext cx="3810199" cy="2857520"/>
          </a:xfrm>
          <a:prstGeom prst="rect">
            <a:avLst/>
          </a:prstGeom>
          <a:noFill/>
        </p:spPr>
      </p:pic>
      <p:pic>
        <p:nvPicPr>
          <p:cNvPr id="45060" name="Picture 4" descr="E:\фото 1\Новая папка\ф\P10104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571876"/>
            <a:ext cx="390545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Учебная поисковая деятельность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8130" name="Picture 2" descr="C:\Documents and Settings\EXCIMER\Мои документы\Мои рисунки\с телефона\16032012_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214554"/>
            <a:ext cx="3714776" cy="2786082"/>
          </a:xfrm>
          <a:prstGeom prst="rect">
            <a:avLst/>
          </a:prstGeom>
          <a:noFill/>
        </p:spPr>
      </p:pic>
      <p:pic>
        <p:nvPicPr>
          <p:cNvPr id="48131" name="Picture 3" descr="C:\Documents and Settings\EXCIMER\Мои документы\Мои рисунки\с телефона\16032012_0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2143116"/>
            <a:ext cx="2464611" cy="3286148"/>
          </a:xfrm>
          <a:prstGeom prst="rect">
            <a:avLst/>
          </a:prstGeom>
          <a:noFill/>
        </p:spPr>
      </p:pic>
      <p:pic>
        <p:nvPicPr>
          <p:cNvPr id="48132" name="Picture 4" descr="C:\Documents and Settings\EXCIMER\Мои документы\Мои рисунки\с телефона\16032012_0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4393389"/>
            <a:ext cx="3286148" cy="246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5858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Проблемный метод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5" name="Picture 2" descr="C:\Documents and Settings\Admin\Рабочий стол\МО директоров\Новая папка\IMG_259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2786058"/>
            <a:ext cx="4191270" cy="3143272"/>
          </a:xfrm>
          <a:prstGeom prst="rect">
            <a:avLst/>
          </a:prstGeom>
          <a:noFill/>
        </p:spPr>
      </p:pic>
      <p:pic>
        <p:nvPicPr>
          <p:cNvPr id="6" name="Picture 3" descr="C:\Documents and Settings\Admin\Рабочий стол\МО директоров\Новая папка\IMG_25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286124"/>
            <a:ext cx="3929122" cy="3367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Игры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7106" name="Picture 2" descr="C:\Documents and Settings\EXCIMER\Мои документы\Мои рисунки\с телефона\070320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3071810"/>
            <a:ext cx="3786214" cy="2839661"/>
          </a:xfrm>
          <a:prstGeom prst="rect">
            <a:avLst/>
          </a:prstGeom>
          <a:noFill/>
        </p:spPr>
      </p:pic>
      <p:pic>
        <p:nvPicPr>
          <p:cNvPr id="5" name="Picture 4" descr="C:\Documents and Settings\Admin\Рабочий стол\МО директоров\фото\IMG_258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1285860"/>
            <a:ext cx="3357586" cy="2518046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МО директоров\фото\IMG_255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4000504"/>
            <a:ext cx="333396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МО директоров\Новая папка\IMG_266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4447129"/>
            <a:ext cx="3214678" cy="24108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Проектирование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9154" name="Picture 2" descr="E:\фото 1\Новая папка\ф\P10104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2071678"/>
            <a:ext cx="3459154" cy="2594248"/>
          </a:xfrm>
          <a:prstGeom prst="rect">
            <a:avLst/>
          </a:prstGeom>
          <a:noFill/>
        </p:spPr>
      </p:pic>
      <p:pic>
        <p:nvPicPr>
          <p:cNvPr id="49155" name="Picture 3" descr="E:\фото 1\Новая папка\ф\P101047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5" y="2428868"/>
            <a:ext cx="3071835" cy="2303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Documents and Settings\EXCIMER\Мои документы\Мои рисунки\с телефона\16032012_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500306"/>
            <a:ext cx="3571900" cy="2678925"/>
          </a:xfrm>
          <a:prstGeom prst="rect">
            <a:avLst/>
          </a:prstGeom>
          <a:noFill/>
        </p:spPr>
      </p:pic>
      <p:pic>
        <p:nvPicPr>
          <p:cNvPr id="9" name="Picture 4" descr="C:\Documents and Settings\EXCIMER\Мои документы\Мои рисунки\с телефона\16122010_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4393389"/>
            <a:ext cx="3286148" cy="24646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Проектирование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50179" name="Picture 3" descr="C:\Documents and Settings\EXCIMER\Мои документы\Мои рисунки\с телефона\16032012_00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2500306"/>
            <a:ext cx="3524275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51202" name="Picture 2" descr="C:\Documents and Settings\EXCIMER\Мои документы\Мои рисунки\с телефона\16032012_0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285992"/>
            <a:ext cx="4320000" cy="3240000"/>
          </a:xfrm>
          <a:prstGeom prst="rect">
            <a:avLst/>
          </a:prstGeom>
          <a:noFill/>
        </p:spPr>
      </p:pic>
      <p:pic>
        <p:nvPicPr>
          <p:cNvPr id="51203" name="Picture 3" descr="C:\Documents and Settings\EXCIMER\Мои документы\Мои рисунки\с телефона\16032012_0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1571612"/>
            <a:ext cx="3429024" cy="257176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Моделирование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2786050" y="0"/>
            <a:ext cx="3571900" cy="5000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84213" y="1052513"/>
            <a:ext cx="3098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476250"/>
          </a:xfrm>
        </p:spPr>
        <p:txBody>
          <a:bodyPr/>
          <a:lstStyle/>
          <a:p>
            <a:r>
              <a:rPr lang="ru-RU" sz="2000" b="1" smtClean="0">
                <a:solidFill>
                  <a:srgbClr val="DC3704"/>
                </a:solidFill>
              </a:rPr>
              <a:t>Актуализация проблемы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659563" y="333375"/>
            <a:ext cx="19446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659563" y="404813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Поиск направлений исследования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2627313" y="549275"/>
            <a:ext cx="4032250" cy="73025"/>
          </a:xfrm>
          <a:prstGeom prst="leftRightArrow">
            <a:avLst>
              <a:gd name="adj1" fmla="val 50000"/>
              <a:gd name="adj2" fmla="val 11043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411413" y="981075"/>
            <a:ext cx="4321175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484438" y="981075"/>
            <a:ext cx="3959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Определение сферы исследования</a:t>
            </a: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2557463" y="83661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>
            <a:off x="6659563" y="908050"/>
            <a:ext cx="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 flipV="1">
            <a:off x="2076450" y="1431925"/>
            <a:ext cx="4895850" cy="593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898900" y="1431925"/>
            <a:ext cx="11509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Выбор темы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995738" y="1700213"/>
            <a:ext cx="9588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ТЕМА</a:t>
            </a: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611188" y="333375"/>
            <a:ext cx="194627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11188" y="404813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Изучение круга интересов ребёнка</a:t>
            </a:r>
          </a:p>
        </p:txBody>
      </p:sp>
      <p:sp>
        <p:nvSpPr>
          <p:cNvPr id="8208" name="Oval 16"/>
          <p:cNvSpPr>
            <a:spLocks noChangeArrowheads="1"/>
          </p:cNvSpPr>
          <p:nvPr/>
        </p:nvSpPr>
        <p:spPr bwMode="auto">
          <a:xfrm>
            <a:off x="2843213" y="2060575"/>
            <a:ext cx="33147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3898900" y="2187575"/>
            <a:ext cx="1393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Гипотезы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444500" y="2565400"/>
            <a:ext cx="8231188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31838" y="2565400"/>
            <a:ext cx="7705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latin typeface="Arial" charset="0"/>
              </a:rPr>
              <a:t>Выявление и систематизация подходов к решению</a:t>
            </a:r>
          </a:p>
        </p:txBody>
      </p:sp>
      <p:sp>
        <p:nvSpPr>
          <p:cNvPr id="8212" name="Oval 20"/>
          <p:cNvSpPr>
            <a:spLocks noChangeArrowheads="1"/>
          </p:cNvSpPr>
          <p:nvPr/>
        </p:nvSpPr>
        <p:spPr bwMode="auto">
          <a:xfrm>
            <a:off x="323850" y="2924175"/>
            <a:ext cx="33147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Oval 21"/>
          <p:cNvSpPr>
            <a:spLocks noChangeArrowheads="1"/>
          </p:cNvSpPr>
          <p:nvPr/>
        </p:nvSpPr>
        <p:spPr bwMode="auto">
          <a:xfrm>
            <a:off x="5580063" y="2924175"/>
            <a:ext cx="33147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4500563" y="1341438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1979613" y="3357563"/>
            <a:ext cx="5256212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1979613" y="4652963"/>
            <a:ext cx="5256212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1979613" y="4221163"/>
            <a:ext cx="5256212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1979613" y="3789363"/>
            <a:ext cx="5256212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9" name="AutoShape 27"/>
          <p:cNvSpPr>
            <a:spLocks noChangeArrowheads="1"/>
          </p:cNvSpPr>
          <p:nvPr/>
        </p:nvSpPr>
        <p:spPr bwMode="auto">
          <a:xfrm>
            <a:off x="2051050" y="5084763"/>
            <a:ext cx="5087938" cy="593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2771775" y="5805488"/>
            <a:ext cx="3744913" cy="271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>
                <a:latin typeface="Arial" charset="0"/>
              </a:rPr>
              <a:t>Ответы на вопросы</a:t>
            </a:r>
          </a:p>
        </p:txBody>
      </p:sp>
      <p:sp>
        <p:nvSpPr>
          <p:cNvPr id="8221" name="Oval 29"/>
          <p:cNvSpPr>
            <a:spLocks noChangeArrowheads="1"/>
          </p:cNvSpPr>
          <p:nvPr/>
        </p:nvSpPr>
        <p:spPr bwMode="auto">
          <a:xfrm>
            <a:off x="1979613" y="6165850"/>
            <a:ext cx="5113337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ИТОГИ </a:t>
            </a:r>
          </a:p>
          <a:p>
            <a:pPr algn="ctr"/>
            <a:r>
              <a:rPr lang="ru-RU" sz="1200" b="1">
                <a:latin typeface="Arial" charset="0"/>
              </a:rPr>
              <a:t>Обсуждение итогов завершённой работы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1187450" y="2997200"/>
            <a:ext cx="14414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Традиционные</a:t>
            </a: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6588125" y="2997200"/>
            <a:ext cx="1511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Альтернативные</a:t>
            </a: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2051050" y="3357563"/>
            <a:ext cx="5113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Определение последовательности проведения исследования</a:t>
            </a: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1979613" y="3789363"/>
            <a:ext cx="49688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Сбор и обработка информации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2051050" y="4221163"/>
            <a:ext cx="5184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Анализ и обобщение полученных материалов 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2124075" y="4652963"/>
            <a:ext cx="48244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Подготовка отчёта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3708400" y="5300663"/>
            <a:ext cx="1800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" charset="0"/>
              </a:rPr>
              <a:t>Публичный доклад</a:t>
            </a:r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 flipV="1">
            <a:off x="3635375" y="2852738"/>
            <a:ext cx="9366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Line 38"/>
          <p:cNvSpPr>
            <a:spLocks noChangeShapeType="1"/>
          </p:cNvSpPr>
          <p:nvPr/>
        </p:nvSpPr>
        <p:spPr bwMode="auto">
          <a:xfrm>
            <a:off x="4572000" y="2852738"/>
            <a:ext cx="10080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1" name="Line 39"/>
          <p:cNvSpPr>
            <a:spLocks noChangeShapeType="1"/>
          </p:cNvSpPr>
          <p:nvPr/>
        </p:nvSpPr>
        <p:spPr bwMode="auto">
          <a:xfrm>
            <a:off x="4500563" y="3716338"/>
            <a:ext cx="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>
            <a:off x="4500563" y="41497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3" name="Line 41"/>
          <p:cNvSpPr>
            <a:spLocks noChangeShapeType="1"/>
          </p:cNvSpPr>
          <p:nvPr/>
        </p:nvSpPr>
        <p:spPr bwMode="auto">
          <a:xfrm>
            <a:off x="4500563" y="4581525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Эксперимент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52226" name="Picture 2" descr="E:\фото 1\Новая папка\ф\P10104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500306"/>
            <a:ext cx="3840174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Способы формирования исследовательских навыков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Эксперимент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МО директоров\Новая папка\IMG_25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52995" y="0"/>
            <a:ext cx="2691005" cy="2018139"/>
          </a:xfrm>
          <a:prstGeom prst="rect">
            <a:avLst/>
          </a:prstGeom>
          <a:noFill/>
        </p:spPr>
      </p:pic>
      <p:pic>
        <p:nvPicPr>
          <p:cNvPr id="54275" name="Picture 3" descr="C:\Documents and Settings\EXCIMER\Мои документы\Мои рисунки\PictureProject\0022\DSCN10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857788"/>
            <a:ext cx="4000496" cy="30002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8" y="1000108"/>
            <a:ext cx="8429652" cy="3971940"/>
          </a:xfrm>
        </p:spPr>
        <p:txBody>
          <a:bodyPr/>
          <a:lstStyle/>
          <a:p>
            <a:pPr marL="0" indent="0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«Плохой учитель преподносит истину, хороший учит ее находить».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А. </a:t>
            </a:r>
            <a:r>
              <a:rPr lang="ru-RU" b="1" i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Дистервег</a:t>
            </a:r>
            <a:endParaRPr lang="ru-RU" i="1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819651">
            <a:off x="453903" y="2928934"/>
            <a:ext cx="81900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3250" name="Picture 2" descr="Картинка 14 из 67933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114675"/>
            <a:ext cx="4010025" cy="3743325"/>
          </a:xfrm>
          <a:prstGeom prst="rect">
            <a:avLst/>
          </a:prstGeom>
          <a:noFill/>
        </p:spPr>
      </p:pic>
      <p:pic>
        <p:nvPicPr>
          <p:cNvPr id="53252" name="Picture 4" descr="Картинка 70 из 67933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38" y="928670"/>
            <a:ext cx="5076825" cy="2581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692150"/>
            <a:ext cx="8540750" cy="823913"/>
          </a:xfrm>
        </p:spPr>
        <p:txBody>
          <a:bodyPr/>
          <a:lstStyle/>
          <a:p>
            <a:r>
              <a:rPr lang="ru-RU" i="1" smtClean="0">
                <a:solidFill>
                  <a:srgbClr val="FF0000"/>
                </a:solidFill>
              </a:rPr>
              <a:t>Как выбрать тему исследования</a:t>
            </a:r>
          </a:p>
        </p:txBody>
      </p:sp>
      <p:pic>
        <p:nvPicPr>
          <p:cNvPr id="9219" name="Picture 5" descr="Изображение 0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lum contrast="60000"/>
          </a:blip>
          <a:srcRect/>
          <a:stretch>
            <a:fillRect/>
          </a:stretch>
        </p:blipFill>
        <p:spPr>
          <a:xfrm>
            <a:off x="2555875" y="4437063"/>
            <a:ext cx="4194175" cy="1949450"/>
          </a:xfrm>
          <a:noFill/>
        </p:spPr>
      </p:pic>
      <p:sp>
        <p:nvSpPr>
          <p:cNvPr id="9220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23850" y="1989138"/>
            <a:ext cx="8662988" cy="19446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i="1" smtClean="0"/>
              <a:t>Что мне интересно больше всего?</a:t>
            </a:r>
          </a:p>
          <a:p>
            <a:pPr>
              <a:lnSpc>
                <a:spcPct val="80000"/>
              </a:lnSpc>
            </a:pPr>
            <a:r>
              <a:rPr lang="ru-RU" sz="1800" i="1" smtClean="0"/>
              <a:t>Чем я хочу заниматься в первую очередь (математикой или поэзией, астрономией или историей, спортом, искусство, музыкой)?</a:t>
            </a:r>
          </a:p>
          <a:p>
            <a:pPr>
              <a:lnSpc>
                <a:spcPct val="80000"/>
              </a:lnSpc>
            </a:pPr>
            <a:r>
              <a:rPr lang="ru-RU" sz="1800" i="1" smtClean="0"/>
              <a:t>Чем я чаще всего занимаюсь в свободное время?</a:t>
            </a:r>
          </a:p>
          <a:p>
            <a:pPr>
              <a:lnSpc>
                <a:spcPct val="80000"/>
              </a:lnSpc>
            </a:pPr>
            <a:r>
              <a:rPr lang="ru-RU" sz="1800" i="1" smtClean="0"/>
              <a:t>По каким учебным предметам я получаю лучшие отметки?</a:t>
            </a:r>
          </a:p>
          <a:p>
            <a:pPr>
              <a:lnSpc>
                <a:spcPct val="80000"/>
              </a:lnSpc>
            </a:pPr>
            <a:r>
              <a:rPr lang="ru-RU" sz="1800" i="1" smtClean="0"/>
              <a:t>Что из изученного в школе хотелось бы узнать более глубоко?</a:t>
            </a:r>
          </a:p>
          <a:p>
            <a:pPr>
              <a:lnSpc>
                <a:spcPct val="80000"/>
              </a:lnSpc>
            </a:pPr>
            <a:r>
              <a:rPr lang="ru-RU" sz="1800" i="1" smtClean="0"/>
              <a:t>Есть ли что-то такое, чем я особенно горжусь?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188" y="228600"/>
            <a:ext cx="8231187" cy="1143000"/>
          </a:xfrm>
        </p:spPr>
        <p:txBody>
          <a:bodyPr/>
          <a:lstStyle/>
          <a:p>
            <a:r>
              <a:rPr lang="ru-RU" i="1" smtClean="0">
                <a:solidFill>
                  <a:srgbClr val="FF0000"/>
                </a:solidFill>
              </a:rPr>
              <a:t>Какими могут быть темы исследования</a:t>
            </a:r>
          </a:p>
        </p:txBody>
      </p:sp>
      <p:pic>
        <p:nvPicPr>
          <p:cNvPr id="10243" name="Picture 5" descr="Изображение 00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lum contrast="42000"/>
          </a:blip>
          <a:srcRect/>
          <a:stretch>
            <a:fillRect/>
          </a:stretch>
        </p:blipFill>
        <p:spPr>
          <a:xfrm>
            <a:off x="3132138" y="2781300"/>
            <a:ext cx="1560512" cy="1657350"/>
          </a:xfrm>
          <a:noFill/>
        </p:spPr>
      </p:pic>
      <p:sp>
        <p:nvSpPr>
          <p:cNvPr id="86019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648200" y="1600200"/>
            <a:ext cx="4194175" cy="52578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00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Фантастические</a:t>
            </a:r>
            <a:r>
              <a:rPr lang="ru-RU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smtClean="0"/>
              <a:t>– темы о несуществующих, фантастических объектах и явлениях;</a:t>
            </a:r>
          </a:p>
          <a:p>
            <a:pPr>
              <a:lnSpc>
                <a:spcPct val="90000"/>
              </a:lnSpc>
              <a:defRPr/>
            </a:pPr>
            <a:endParaRPr lang="ru-RU" sz="2000" smtClean="0"/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00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Экспериментальные</a:t>
            </a:r>
            <a:r>
              <a:rPr lang="ru-RU" sz="2000" smtClean="0"/>
              <a:t> – темы, предполагающие проведение собственных наблюдений, опытов и экспериментов;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endParaRPr lang="ru-RU" sz="2000" smtClean="0"/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00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Теоретические </a:t>
            </a:r>
            <a:r>
              <a:rPr lang="ru-RU" sz="2000" smtClean="0"/>
              <a:t>– темы по изучению и обобщению сведений, фактов, материалов, содержащихся в разных книгах, фильмах и других подобных источниках.</a:t>
            </a:r>
          </a:p>
        </p:txBody>
      </p:sp>
      <p:pic>
        <p:nvPicPr>
          <p:cNvPr id="10245" name="Picture 6" descr="Изображение 005"/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468313" y="4076700"/>
            <a:ext cx="22717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Изображение 004"/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539750" y="1557338"/>
            <a:ext cx="208756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395288" y="3644900"/>
            <a:ext cx="2503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Кто зажигает звёзды?</a:t>
            </a: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250825" y="6237288"/>
            <a:ext cx="3241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Кто построил пирамиды?</a:t>
            </a:r>
          </a:p>
        </p:txBody>
      </p:sp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2916238" y="4724400"/>
            <a:ext cx="18923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i="1">
                <a:solidFill>
                  <a:srgbClr val="000000"/>
                </a:solidFill>
              </a:rPr>
              <a:t>Почему надуваются</a:t>
            </a:r>
          </a:p>
          <a:p>
            <a:pPr algn="ctr"/>
            <a:r>
              <a:rPr lang="ru-RU" sz="1600" i="1">
                <a:solidFill>
                  <a:srgbClr val="000000"/>
                </a:solidFill>
              </a:rPr>
              <a:t>мыльные пузыри?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 smtClean="0">
                <a:solidFill>
                  <a:srgbClr val="FF0000"/>
                </a:solidFill>
              </a:rPr>
              <a:t>Цель и задачи исследования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Определить цель исследования – значит ответить себе и другим на вопрос о том, зачем ты его проводишь.</a:t>
            </a:r>
          </a:p>
          <a:p>
            <a:r>
              <a:rPr lang="ru-RU" smtClean="0"/>
              <a:t>Задачи исследования уточняют цель. Цель указывает общее направление движения, а задачи описывают основные шаги.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 smtClean="0">
                <a:solidFill>
                  <a:srgbClr val="FF0000"/>
                </a:solidFill>
              </a:rPr>
              <a:t>Гипотеза исследования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600200"/>
            <a:ext cx="8540750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smtClean="0"/>
              <a:t>Гипотеза – это предположение, рассуждение, догадка, ещё не доказанная и не подтверждённая опытом.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Слово «гипотеза» происходит от древнегреческого </a:t>
            </a:r>
            <a:r>
              <a:rPr lang="en-US" sz="2800" smtClean="0"/>
              <a:t>hypothesis</a:t>
            </a:r>
            <a:r>
              <a:rPr lang="ru-RU" sz="2800" smtClean="0"/>
              <a:t> – основание, предположение, суждение, которое выдвигается для объяснения какого-либо явления.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Обычно гипотезы начинаются словами: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Предположим…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Допустим…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Возможно…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Что, если…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228600"/>
            <a:ext cx="8158162" cy="1400175"/>
          </a:xfrm>
        </p:spPr>
        <p:txBody>
          <a:bodyPr/>
          <a:lstStyle/>
          <a:p>
            <a:r>
              <a:rPr lang="ru-RU" i="1" smtClean="0">
                <a:solidFill>
                  <a:srgbClr val="FF0000"/>
                </a:solidFill>
              </a:rPr>
              <a:t>Организация исследования</a:t>
            </a:r>
            <a:r>
              <a:rPr lang="ru-RU" sz="4000" b="1" smtClean="0">
                <a:solidFill>
                  <a:srgbClr val="FF0000"/>
                </a:solidFill>
              </a:rPr>
              <a:t/>
            </a:r>
            <a:br>
              <a:rPr lang="ru-RU" sz="4000" b="1" smtClean="0">
                <a:solidFill>
                  <a:srgbClr val="FF0000"/>
                </a:solidFill>
              </a:rPr>
            </a:br>
            <a:r>
              <a:rPr lang="ru-RU" sz="4000" i="1" smtClean="0">
                <a:solidFill>
                  <a:srgbClr val="FF0000"/>
                </a:solidFill>
              </a:rPr>
              <a:t>(Как составить план работы?)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Для этого надо определить,  какими методами можно пользоваться, а затем выстроить их по порядку. 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Метод </a:t>
            </a:r>
            <a:r>
              <a:rPr lang="en-US" sz="2400" dirty="0" smtClean="0"/>
              <a:t>(</a:t>
            </a:r>
            <a:r>
              <a:rPr lang="ru-RU" sz="2400" dirty="0" smtClean="0"/>
              <a:t>от греческого слова</a:t>
            </a:r>
            <a:r>
              <a:rPr lang="en-US" sz="2400" dirty="0" smtClean="0"/>
              <a:t> </a:t>
            </a:r>
            <a:r>
              <a:rPr lang="en-US" sz="2400" dirty="0" err="1" smtClean="0"/>
              <a:t>methodos</a:t>
            </a:r>
            <a:r>
              <a:rPr lang="en-US" sz="2400" dirty="0" smtClean="0"/>
              <a:t>)</a:t>
            </a:r>
            <a:r>
              <a:rPr lang="ru-RU" sz="2400" dirty="0" smtClean="0"/>
              <a:t> – способ, приём познания явлений окружающего мира.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Подумать самостоятельно;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Посмотреть книги о том, что исследуешь;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Спросить у других людей;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Познакомиться с кино- и телефильмами по теме своего исследования;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Обратиться к компьютеру, посмотреть в глобальной компьютерной сети Интернет;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Понаблюдать;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/>
              <a:t>Провести эксперимент.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28600"/>
            <a:ext cx="8964613" cy="2984500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Дорогой друг!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Возможно, ты не станешь большим учёным. Но первые свои опыты и исследования запомнишь на всю жизнь. И полученные с их помощью знания – тоже. Твоя первая исследовательская  работа завершена.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Ты хорошо потрудился, узнал много интересного, нового. Верим, что впереди тебя ожидает множество других открытий!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Удачи тебе, юный исследователь! Новых знаний, новых открытий!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857628"/>
            <a:ext cx="3947011" cy="28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143248"/>
            <a:ext cx="3857652" cy="274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лтые ленты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желтые ленты</Template>
  <TotalTime>712</TotalTime>
  <Words>1074</Words>
  <Application>Microsoft Office PowerPoint</Application>
  <PresentationFormat>Экран (4:3)</PresentationFormat>
  <Paragraphs>153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желтые ленты</vt:lpstr>
      <vt:lpstr>Организация исследовательской деятельности  учащихся начальных классов</vt:lpstr>
      <vt:lpstr>Слайд 2</vt:lpstr>
      <vt:lpstr>Актуализация проблемы</vt:lpstr>
      <vt:lpstr>Как выбрать тему исследования</vt:lpstr>
      <vt:lpstr>Какими могут быть темы исследования</vt:lpstr>
      <vt:lpstr>Цель и задачи исследования</vt:lpstr>
      <vt:lpstr>Гипотеза исследования</vt:lpstr>
      <vt:lpstr>Организация исследования (Как составить план работы?)</vt:lpstr>
      <vt:lpstr>Дорогой друг!  Возможно, ты не станешь большим учёным. Но первые свои опыты и исследования запомнишь на всю жизнь. И полученные с их помощью знания – тоже. Твоя первая исследовательская  работа завершена.  Ты хорошо потрудился, узнал много интересного, нового. Верим, что впереди тебя ожидает множество других открытий! Удачи тебе, юный исследователь! Новых знаний, новых открытий!</vt:lpstr>
      <vt:lpstr>Подумать самостоятельно</vt:lpstr>
      <vt:lpstr>Посмотреть книги о том, что исследуешь</vt:lpstr>
      <vt:lpstr>Спросить у других людей</vt:lpstr>
      <vt:lpstr>Познакомиться с кино- и телефильмами по теме исследования</vt:lpstr>
      <vt:lpstr>Обратиться к компьютеру</vt:lpstr>
      <vt:lpstr>Понаблюдать</vt:lpstr>
      <vt:lpstr>Провести эксперимент</vt:lpstr>
      <vt:lpstr>Систематизация информации</vt:lpstr>
      <vt:lpstr>Систематизация информации</vt:lpstr>
      <vt:lpstr>Подготовка к защите исследовательской работы</vt:lpstr>
      <vt:lpstr>От чего зависит успех</vt:lpstr>
      <vt:lpstr>Результат</vt:lpstr>
      <vt:lpstr>Слайд 22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Способы формирования исследовательских навыков</vt:lpstr>
      <vt:lpstr>Слайд 32</vt:lpstr>
      <vt:lpstr>Слайд 33</vt:lpstr>
    </vt:vector>
  </TitlesOfParts>
  <Company>505.ru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- исследователь</dc:title>
  <dc:creator>computer</dc:creator>
  <cp:lastModifiedBy>EXCIMER</cp:lastModifiedBy>
  <cp:revision>47</cp:revision>
  <dcterms:created xsi:type="dcterms:W3CDTF">2008-02-03T17:43:55Z</dcterms:created>
  <dcterms:modified xsi:type="dcterms:W3CDTF">2012-10-06T15:54:25Z</dcterms:modified>
</cp:coreProperties>
</file>